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8" r:id="rId6"/>
    <p:sldId id="269" r:id="rId7"/>
    <p:sldId id="270" r:id="rId8"/>
    <p:sldId id="262" r:id="rId9"/>
    <p:sldId id="271" r:id="rId10"/>
    <p:sldId id="267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026" y="96"/>
      </p:cViewPr>
      <p:guideLst>
        <p:guide orient="horz" pos="236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3619-8B19-4497-BA7C-D33DBEFD9B55}" type="datetimeFigureOut">
              <a:rPr lang="es-ES" smtClean="0"/>
              <a:t>18/11/2016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222A-37C7-4DEB-9494-BFE1DB1814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72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3619-8B19-4497-BA7C-D33DBEFD9B55}" type="datetimeFigureOut">
              <a:rPr lang="es-ES" smtClean="0"/>
              <a:t>18/11/2016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222A-37C7-4DEB-9494-BFE1DB1814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35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3619-8B19-4497-BA7C-D33DBEFD9B55}" type="datetimeFigureOut">
              <a:rPr lang="es-ES" smtClean="0"/>
              <a:t>18/11/2016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222A-37C7-4DEB-9494-BFE1DB1814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31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3619-8B19-4497-BA7C-D33DBEFD9B55}" type="datetimeFigureOut">
              <a:rPr lang="es-ES" smtClean="0"/>
              <a:t>18/11/2016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222A-37C7-4DEB-9494-BFE1DB1814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265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3619-8B19-4497-BA7C-D33DBEFD9B55}" type="datetimeFigureOut">
              <a:rPr lang="es-ES" smtClean="0"/>
              <a:t>18/11/2016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222A-37C7-4DEB-9494-BFE1DB1814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3359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3619-8B19-4497-BA7C-D33DBEFD9B55}" type="datetimeFigureOut">
              <a:rPr lang="es-ES" smtClean="0"/>
              <a:t>18/11/2016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222A-37C7-4DEB-9494-BFE1DB1814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9071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3619-8B19-4497-BA7C-D33DBEFD9B55}" type="datetimeFigureOut">
              <a:rPr lang="es-ES" smtClean="0"/>
              <a:t>18/11/2016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222A-37C7-4DEB-9494-BFE1DB1814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020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3619-8B19-4497-BA7C-D33DBEFD9B55}" type="datetimeFigureOut">
              <a:rPr lang="es-ES" smtClean="0"/>
              <a:t>18/11/2016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222A-37C7-4DEB-9494-BFE1DB1814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3721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3619-8B19-4497-BA7C-D33DBEFD9B55}" type="datetimeFigureOut">
              <a:rPr lang="es-ES" smtClean="0"/>
              <a:t>18/11/2016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222A-37C7-4DEB-9494-BFE1DB1814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4341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3619-8B19-4497-BA7C-D33DBEFD9B55}" type="datetimeFigureOut">
              <a:rPr lang="es-ES" smtClean="0"/>
              <a:t>18/11/2016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222A-37C7-4DEB-9494-BFE1DB1814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2950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3619-8B19-4497-BA7C-D33DBEFD9B55}" type="datetimeFigureOut">
              <a:rPr lang="es-ES" smtClean="0"/>
              <a:t>18/11/2016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222A-37C7-4DEB-9494-BFE1DB1814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9503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B3619-8B19-4497-BA7C-D33DBEFD9B55}" type="datetimeFigureOut">
              <a:rPr lang="es-ES" smtClean="0"/>
              <a:t>18/11/2016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E222A-37C7-4DEB-9494-BFE1DB1814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709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Rectángulo"/>
          <p:cNvSpPr/>
          <p:nvPr/>
        </p:nvSpPr>
        <p:spPr>
          <a:xfrm>
            <a:off x="0" y="189894"/>
            <a:ext cx="9144000" cy="10695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11 CuadroTexto"/>
          <p:cNvSpPr txBox="1"/>
          <p:nvPr/>
        </p:nvSpPr>
        <p:spPr>
          <a:xfrm>
            <a:off x="1366780" y="1884508"/>
            <a:ext cx="6410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CONSOLIDAR LO ESENCIAL DEL SISTEMA</a:t>
            </a:r>
          </a:p>
          <a:p>
            <a:pPr algn="ctr"/>
            <a:endParaRPr lang="es-ES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s-ES" sz="4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PYMES</a:t>
            </a:r>
            <a:endParaRPr lang="es-ES" sz="28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s-ES" sz="16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s-ES" sz="16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s-E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Raphael </a:t>
            </a:r>
            <a:r>
              <a:rPr lang="es-ES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Nagel</a:t>
            </a:r>
            <a:r>
              <a:rPr lang="es-E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18 de noviembre de 2016</a:t>
            </a:r>
          </a:p>
        </p:txBody>
      </p:sp>
      <p:sp>
        <p:nvSpPr>
          <p:cNvPr id="7" name="12 Rectángulo"/>
          <p:cNvSpPr/>
          <p:nvPr/>
        </p:nvSpPr>
        <p:spPr>
          <a:xfrm>
            <a:off x="360855" y="288346"/>
            <a:ext cx="361947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latin typeface="Gill Sans MT Light" pitchFamily="34" charset="0"/>
              </a:rPr>
              <a:t>XXI ENCUENTRO DE ECONOMÍA EN S’AGARÓ</a:t>
            </a:r>
          </a:p>
          <a:p>
            <a:r>
              <a:rPr lang="es-ES" sz="1200" dirty="0">
                <a:latin typeface="Gill Sans MT Light" pitchFamily="34" charset="0"/>
              </a:rPr>
              <a:t>El mundo en transición: La complejidad del cambio</a:t>
            </a:r>
            <a:br>
              <a:rPr lang="es-ES" sz="1200" dirty="0">
                <a:latin typeface="Gill Sans MT Light" pitchFamily="34" charset="0"/>
              </a:rPr>
            </a:br>
            <a:endParaRPr lang="es-ES" sz="1200" dirty="0">
              <a:latin typeface="Gill Sans MT Light" pitchFamily="34" charset="0"/>
            </a:endParaRPr>
          </a:p>
          <a:p>
            <a:r>
              <a:rPr lang="es-ES" sz="1100" dirty="0">
                <a:latin typeface="Gill Sans MT Light" pitchFamily="34" charset="0"/>
              </a:rPr>
              <a:t>18 y 19 de noviembre de 2016</a:t>
            </a:r>
          </a:p>
          <a:p>
            <a:endParaRPr lang="es-ES" sz="1400" i="1" dirty="0">
              <a:latin typeface="Gill Sans MT Light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64" y="377588"/>
            <a:ext cx="1577620" cy="5381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65611"/>
            <a:ext cx="9144000" cy="218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50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Rectángulo"/>
          <p:cNvSpPr/>
          <p:nvPr/>
        </p:nvSpPr>
        <p:spPr>
          <a:xfrm>
            <a:off x="0" y="189894"/>
            <a:ext cx="9144000" cy="10695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12 Rectángulo"/>
          <p:cNvSpPr/>
          <p:nvPr/>
        </p:nvSpPr>
        <p:spPr>
          <a:xfrm>
            <a:off x="378785" y="392490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i="1" dirty="0">
                <a:latin typeface="Gill Sans MT Light" pitchFamily="34" charset="0"/>
              </a:rPr>
              <a:t>“</a:t>
            </a:r>
            <a:r>
              <a:rPr lang="es-ES" sz="1400" i="1" dirty="0" err="1">
                <a:latin typeface="Gill Sans MT Light" pitchFamily="34" charset="0"/>
              </a:rPr>
              <a:t>We</a:t>
            </a:r>
            <a:r>
              <a:rPr lang="es-ES" sz="1400" i="1" dirty="0">
                <a:latin typeface="Gill Sans MT Light" pitchFamily="34" charset="0"/>
              </a:rPr>
              <a:t> </a:t>
            </a:r>
            <a:r>
              <a:rPr lang="es-ES" sz="1400" i="1" dirty="0" err="1">
                <a:latin typeface="Gill Sans MT Light" pitchFamily="34" charset="0"/>
              </a:rPr>
              <a:t>offer</a:t>
            </a:r>
            <a:r>
              <a:rPr lang="es-ES" sz="1400" i="1" dirty="0">
                <a:latin typeface="Gill Sans MT Light" pitchFamily="34" charset="0"/>
              </a:rPr>
              <a:t> </a:t>
            </a:r>
            <a:r>
              <a:rPr lang="es-ES" sz="1400" i="1" dirty="0" err="1">
                <a:latin typeface="Gill Sans MT Light" pitchFamily="34" charset="0"/>
              </a:rPr>
              <a:t>dedicated</a:t>
            </a:r>
            <a:r>
              <a:rPr lang="es-ES" sz="1400" i="1" dirty="0">
                <a:latin typeface="Gill Sans MT Light" pitchFamily="34" charset="0"/>
              </a:rPr>
              <a:t> and </a:t>
            </a:r>
            <a:r>
              <a:rPr lang="es-ES" sz="1400" i="1" dirty="0" err="1">
                <a:latin typeface="Gill Sans MT Light" pitchFamily="34" charset="0"/>
              </a:rPr>
              <a:t>innovative</a:t>
            </a:r>
            <a:r>
              <a:rPr lang="es-ES" sz="1400" i="1" dirty="0">
                <a:latin typeface="Gill Sans MT Light" pitchFamily="34" charset="0"/>
              </a:rPr>
              <a:t> </a:t>
            </a:r>
            <a:r>
              <a:rPr lang="es-ES" sz="1400" i="1" dirty="0" err="1">
                <a:latin typeface="Gill Sans MT Light" pitchFamily="34" charset="0"/>
              </a:rPr>
              <a:t>solutions</a:t>
            </a:r>
            <a:r>
              <a:rPr lang="es-ES" sz="1400" i="1" dirty="0">
                <a:latin typeface="Gill Sans MT Light" pitchFamily="34" charset="0"/>
              </a:rPr>
              <a:t> </a:t>
            </a:r>
            <a:r>
              <a:rPr lang="es-ES" sz="1400" i="1" dirty="0" err="1">
                <a:latin typeface="Gill Sans MT Light" pitchFamily="34" charset="0"/>
              </a:rPr>
              <a:t>to</a:t>
            </a:r>
            <a:r>
              <a:rPr lang="es-ES" sz="1400" i="1" dirty="0">
                <a:latin typeface="Gill Sans MT Light" pitchFamily="34" charset="0"/>
              </a:rPr>
              <a:t> </a:t>
            </a:r>
            <a:r>
              <a:rPr lang="es-ES" sz="1400" i="1" dirty="0" err="1">
                <a:latin typeface="Gill Sans MT Light" pitchFamily="34" charset="0"/>
              </a:rPr>
              <a:t>your</a:t>
            </a:r>
            <a:r>
              <a:rPr lang="es-ES" sz="1400" i="1" dirty="0">
                <a:latin typeface="Gill Sans MT Light" pitchFamily="34" charset="0"/>
              </a:rPr>
              <a:t> </a:t>
            </a:r>
            <a:r>
              <a:rPr lang="es-ES" sz="1400" i="1" dirty="0" err="1">
                <a:latin typeface="Gill Sans MT Light" pitchFamily="34" charset="0"/>
              </a:rPr>
              <a:t>needs</a:t>
            </a:r>
            <a:r>
              <a:rPr lang="es-ES" sz="1400" i="1" dirty="0">
                <a:latin typeface="Gill Sans MT Light" pitchFamily="34" charset="0"/>
              </a:rPr>
              <a:t>”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64" y="377588"/>
            <a:ext cx="1577620" cy="53812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65611"/>
            <a:ext cx="9144000" cy="218006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116184" y="2270035"/>
            <a:ext cx="2911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MUCHAS GRACIAS</a:t>
            </a:r>
            <a:endParaRPr lang="es-ES" sz="2400" dirty="0"/>
          </a:p>
        </p:txBody>
      </p:sp>
      <p:sp>
        <p:nvSpPr>
          <p:cNvPr id="6" name="11 CuadroTexto"/>
          <p:cNvSpPr txBox="1"/>
          <p:nvPr/>
        </p:nvSpPr>
        <p:spPr>
          <a:xfrm>
            <a:off x="5623843" y="3891019"/>
            <a:ext cx="314864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/>
              <a:t>Raphael </a:t>
            </a:r>
            <a:r>
              <a:rPr lang="es-ES" b="1" dirty="0" err="1"/>
              <a:t>Nagel</a:t>
            </a:r>
            <a:endParaRPr lang="es-ES" b="1" dirty="0"/>
          </a:p>
          <a:p>
            <a:pPr algn="r"/>
            <a:r>
              <a:rPr lang="es-ES" i="1" dirty="0" err="1"/>
              <a:t>Partner</a:t>
            </a:r>
            <a:endParaRPr lang="es-ES" i="1" dirty="0"/>
          </a:p>
          <a:p>
            <a:pPr algn="r"/>
            <a:endParaRPr lang="es-ES" b="1" dirty="0"/>
          </a:p>
          <a:p>
            <a:pPr algn="r"/>
            <a:endParaRPr lang="es-ES" b="1" dirty="0"/>
          </a:p>
          <a:p>
            <a:pPr algn="r"/>
            <a:r>
              <a:rPr lang="es-ES" b="1" dirty="0">
                <a:solidFill>
                  <a:schemeClr val="bg1"/>
                </a:solidFill>
              </a:rPr>
              <a:t>EXANTE Merchant </a:t>
            </a:r>
            <a:r>
              <a:rPr lang="es-ES" b="1" dirty="0" err="1">
                <a:solidFill>
                  <a:schemeClr val="bg1"/>
                </a:solidFill>
              </a:rPr>
              <a:t>Bankers</a:t>
            </a:r>
            <a:r>
              <a:rPr lang="es-ES" dirty="0">
                <a:solidFill>
                  <a:schemeClr val="bg1"/>
                </a:solidFill>
              </a:rPr>
              <a:t> 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Av. Diagonal 539, 1º 1ª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08029 Barcelona - </a:t>
            </a:r>
            <a:r>
              <a:rPr lang="es-ES" dirty="0" err="1">
                <a:solidFill>
                  <a:schemeClr val="bg1"/>
                </a:solidFill>
              </a:rPr>
              <a:t>Spain</a:t>
            </a:r>
            <a:endParaRPr lang="es-ES" dirty="0">
              <a:solidFill>
                <a:schemeClr val="bg1"/>
              </a:solidFill>
            </a:endParaRPr>
          </a:p>
          <a:p>
            <a:pPr algn="r"/>
            <a:endParaRPr lang="es-ES" dirty="0">
              <a:solidFill>
                <a:schemeClr val="bg1"/>
              </a:solidFill>
            </a:endParaRPr>
          </a:p>
          <a:p>
            <a:pPr algn="r"/>
            <a:r>
              <a:rPr lang="es-ES" sz="1400" dirty="0">
                <a:solidFill>
                  <a:schemeClr val="bg1"/>
                </a:solidFill>
              </a:rPr>
              <a:t>Teléfono: +34 93 521 23 52</a:t>
            </a:r>
          </a:p>
          <a:p>
            <a:pPr algn="r"/>
            <a:r>
              <a:rPr lang="es-ES" sz="1400" dirty="0">
                <a:solidFill>
                  <a:schemeClr val="bg1"/>
                </a:solidFill>
              </a:rPr>
              <a:t>Web: www.exante.es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025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/>
          <p:cNvSpPr/>
          <p:nvPr/>
        </p:nvSpPr>
        <p:spPr>
          <a:xfrm>
            <a:off x="0" y="189894"/>
            <a:ext cx="9144000" cy="10695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64" y="377588"/>
            <a:ext cx="1577620" cy="538122"/>
          </a:xfrm>
          <a:prstGeom prst="rect">
            <a:avLst/>
          </a:prstGeom>
        </p:spPr>
      </p:pic>
      <p:sp>
        <p:nvSpPr>
          <p:cNvPr id="5" name="11 CuadroTexto"/>
          <p:cNvSpPr txBox="1"/>
          <p:nvPr/>
        </p:nvSpPr>
        <p:spPr>
          <a:xfrm>
            <a:off x="590618" y="172225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Gill Sans MT Light" pitchFamily="34" charset="0"/>
              </a:rPr>
              <a:t>PYMES</a:t>
            </a:r>
            <a:endParaRPr lang="es-ES" b="1" strike="sngStrike" dirty="0">
              <a:latin typeface="Gill Sans MT Light" pitchFamily="34" charset="0"/>
            </a:endParaRPr>
          </a:p>
        </p:txBody>
      </p:sp>
      <p:sp>
        <p:nvSpPr>
          <p:cNvPr id="6" name="13 Rectángulo"/>
          <p:cNvSpPr/>
          <p:nvPr/>
        </p:nvSpPr>
        <p:spPr>
          <a:xfrm>
            <a:off x="525753" y="1735298"/>
            <a:ext cx="72008" cy="335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11 CuadroTexto"/>
          <p:cNvSpPr txBox="1"/>
          <p:nvPr/>
        </p:nvSpPr>
        <p:spPr>
          <a:xfrm>
            <a:off x="1649802" y="2381035"/>
            <a:ext cx="68493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 </a:t>
            </a:r>
            <a:r>
              <a:rPr lang="es-ES" sz="24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99,88%</a:t>
            </a: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del tejido empresarial en número está constituido por </a:t>
            </a:r>
            <a:r>
              <a:rPr lang="es-E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PYMEs</a:t>
            </a:r>
            <a:endParaRPr lang="es-E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665611"/>
            <a:ext cx="9144000" cy="2180063"/>
          </a:xfrm>
          <a:prstGeom prst="rect">
            <a:avLst/>
          </a:prstGeom>
        </p:spPr>
      </p:pic>
      <p:sp>
        <p:nvSpPr>
          <p:cNvPr id="10" name="12 Rectángulo"/>
          <p:cNvSpPr/>
          <p:nvPr/>
        </p:nvSpPr>
        <p:spPr>
          <a:xfrm>
            <a:off x="360855" y="288346"/>
            <a:ext cx="361947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latin typeface="Gill Sans MT Light" pitchFamily="34" charset="0"/>
              </a:rPr>
              <a:t>XXI ENCUENTRO DE ECONOMÍA EN S’AGARÓ</a:t>
            </a:r>
          </a:p>
          <a:p>
            <a:r>
              <a:rPr lang="es-ES" sz="1200" dirty="0">
                <a:latin typeface="Gill Sans MT Light" pitchFamily="34" charset="0"/>
              </a:rPr>
              <a:t>El mundo en transición: La complejidad del cambio</a:t>
            </a:r>
            <a:br>
              <a:rPr lang="es-ES" sz="1200" dirty="0">
                <a:latin typeface="Gill Sans MT Light" pitchFamily="34" charset="0"/>
              </a:rPr>
            </a:br>
            <a:endParaRPr lang="es-ES" sz="1200" dirty="0">
              <a:latin typeface="Gill Sans MT Light" pitchFamily="34" charset="0"/>
            </a:endParaRPr>
          </a:p>
          <a:p>
            <a:r>
              <a:rPr lang="es-ES" sz="1100" dirty="0">
                <a:latin typeface="Gill Sans MT Light" pitchFamily="34" charset="0"/>
              </a:rPr>
              <a:t>18 y 19 de noviembre de 2016</a:t>
            </a:r>
          </a:p>
          <a:p>
            <a:endParaRPr lang="es-ES" sz="1400" i="1" dirty="0">
              <a:latin typeface="Gill Sans MT Light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50197" y="4419390"/>
            <a:ext cx="27847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i="1" dirty="0">
                <a:latin typeface="Gill Sans MT Light" pitchFamily="34" charset="0"/>
              </a:rPr>
              <a:t>Fuente: Ministerio de Industria, Energía y Turismo</a:t>
            </a:r>
            <a:endParaRPr lang="es-ES" sz="1000" i="1" dirty="0"/>
          </a:p>
        </p:txBody>
      </p:sp>
    </p:spTree>
    <p:extLst>
      <p:ext uri="{BB962C8B-B14F-4D97-AF65-F5344CB8AC3E}">
        <p14:creationId xmlns:p14="http://schemas.microsoft.com/office/powerpoint/2010/main" val="1958476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/>
          <p:cNvSpPr/>
          <p:nvPr/>
        </p:nvSpPr>
        <p:spPr>
          <a:xfrm>
            <a:off x="0" y="189894"/>
            <a:ext cx="9144000" cy="10695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64" y="377588"/>
            <a:ext cx="1577620" cy="538122"/>
          </a:xfrm>
          <a:prstGeom prst="rect">
            <a:avLst/>
          </a:prstGeom>
        </p:spPr>
      </p:pic>
      <p:sp>
        <p:nvSpPr>
          <p:cNvPr id="5" name="11 CuadroTexto"/>
          <p:cNvSpPr txBox="1"/>
          <p:nvPr/>
        </p:nvSpPr>
        <p:spPr>
          <a:xfrm>
            <a:off x="590618" y="172225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Gill Sans MT Light" pitchFamily="34" charset="0"/>
              </a:rPr>
              <a:t>Trabajadores inscritos en la Seguridad Social</a:t>
            </a:r>
            <a:endParaRPr lang="es-ES" b="1" strike="sngStrike" dirty="0">
              <a:latin typeface="Gill Sans MT Light" pitchFamily="34" charset="0"/>
            </a:endParaRPr>
          </a:p>
        </p:txBody>
      </p:sp>
      <p:sp>
        <p:nvSpPr>
          <p:cNvPr id="6" name="13 Rectángulo"/>
          <p:cNvSpPr/>
          <p:nvPr/>
        </p:nvSpPr>
        <p:spPr>
          <a:xfrm>
            <a:off x="525753" y="1735298"/>
            <a:ext cx="72008" cy="335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11 CuadroTexto"/>
          <p:cNvSpPr txBox="1"/>
          <p:nvPr/>
        </p:nvSpPr>
        <p:spPr>
          <a:xfrm>
            <a:off x="1649802" y="2381035"/>
            <a:ext cx="6849374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PYMEs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(de 1 a 249 trabajadores)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		</a:t>
            </a:r>
            <a:r>
              <a:rPr lang="es-ES" sz="16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7.833.521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Autónomos				</a:t>
            </a:r>
            <a:r>
              <a:rPr lang="es-E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1.974.881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Empresas Grandes </a:t>
            </a:r>
            <a:r>
              <a:rPr lang="es-E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(más de 249 trabajadores)	</a:t>
            </a:r>
            <a:r>
              <a:rPr lang="es-E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4.841.693</a:t>
            </a:r>
            <a:endParaRPr lang="es-ES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20922" b="36311"/>
          <a:stretch/>
        </p:blipFill>
        <p:spPr>
          <a:xfrm>
            <a:off x="0" y="5925670"/>
            <a:ext cx="9144000" cy="932330"/>
          </a:xfrm>
          <a:prstGeom prst="rect">
            <a:avLst/>
          </a:prstGeom>
        </p:spPr>
      </p:pic>
      <p:sp>
        <p:nvSpPr>
          <p:cNvPr id="11" name="12 Rectángulo"/>
          <p:cNvSpPr/>
          <p:nvPr/>
        </p:nvSpPr>
        <p:spPr>
          <a:xfrm>
            <a:off x="360855" y="288346"/>
            <a:ext cx="361947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latin typeface="Gill Sans MT Light" pitchFamily="34" charset="0"/>
              </a:rPr>
              <a:t>XXI ENCUENTRO DE ECONOMÍA EN S’AGARÓ</a:t>
            </a:r>
          </a:p>
          <a:p>
            <a:r>
              <a:rPr lang="es-ES" sz="1200" dirty="0">
                <a:latin typeface="Gill Sans MT Light" pitchFamily="34" charset="0"/>
              </a:rPr>
              <a:t>El mundo en transición: La complejidad del cambio</a:t>
            </a:r>
            <a:br>
              <a:rPr lang="es-ES" sz="1200" dirty="0">
                <a:latin typeface="Gill Sans MT Light" pitchFamily="34" charset="0"/>
              </a:rPr>
            </a:br>
            <a:endParaRPr lang="es-ES" sz="1200" dirty="0">
              <a:latin typeface="Gill Sans MT Light" pitchFamily="34" charset="0"/>
            </a:endParaRPr>
          </a:p>
          <a:p>
            <a:r>
              <a:rPr lang="es-ES" sz="1100" dirty="0">
                <a:latin typeface="Gill Sans MT Light" pitchFamily="34" charset="0"/>
              </a:rPr>
              <a:t>18 y 19 de noviembre de 2016</a:t>
            </a:r>
          </a:p>
          <a:p>
            <a:endParaRPr lang="es-ES" sz="1400" i="1" dirty="0">
              <a:latin typeface="Gill Sans MT Light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360894" y="3755394"/>
            <a:ext cx="1997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 14.650.095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5827059" y="2006707"/>
            <a:ext cx="3385288" cy="1631216"/>
            <a:chOff x="5827059" y="2006707"/>
            <a:chExt cx="3385288" cy="1631216"/>
          </a:xfrm>
        </p:grpSpPr>
        <p:sp>
          <p:nvSpPr>
            <p:cNvPr id="12" name="Elipse 11"/>
            <p:cNvSpPr/>
            <p:nvPr/>
          </p:nvSpPr>
          <p:spPr>
            <a:xfrm>
              <a:off x="5827059" y="2425860"/>
              <a:ext cx="1909483" cy="734952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7786005" y="2006707"/>
              <a:ext cx="142634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>
                  <a:solidFill>
                    <a:srgbClr val="C00000"/>
                  </a:solidFill>
                </a:rPr>
                <a:t>Suponen más del 70% del total</a:t>
              </a:r>
            </a:p>
            <a:p>
              <a:r>
                <a:rPr lang="es-ES" sz="2000" b="1" dirty="0">
                  <a:solidFill>
                    <a:srgbClr val="C00000"/>
                  </a:solidFill>
                </a:rPr>
                <a:t> 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5227377" y="3537041"/>
            <a:ext cx="3952163" cy="1015663"/>
            <a:chOff x="5227377" y="3537041"/>
            <a:chExt cx="3952163" cy="1015663"/>
          </a:xfrm>
        </p:grpSpPr>
        <p:sp>
          <p:nvSpPr>
            <p:cNvPr id="14" name="Elipse 13"/>
            <p:cNvSpPr/>
            <p:nvPr/>
          </p:nvSpPr>
          <p:spPr>
            <a:xfrm>
              <a:off x="5227377" y="3537041"/>
              <a:ext cx="2492189" cy="832133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7575494" y="3537041"/>
              <a:ext cx="16040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>
                  <a:solidFill>
                    <a:srgbClr val="C00000"/>
                  </a:solidFill>
                </a:rPr>
                <a:t>Supone el 31% de la población</a:t>
              </a:r>
            </a:p>
          </p:txBody>
        </p:sp>
      </p:grpSp>
      <p:sp>
        <p:nvSpPr>
          <p:cNvPr id="18" name="Rectángulo 17"/>
          <p:cNvSpPr/>
          <p:nvPr/>
        </p:nvSpPr>
        <p:spPr>
          <a:xfrm>
            <a:off x="650197" y="5679449"/>
            <a:ext cx="27847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i="1" dirty="0">
                <a:latin typeface="Gill Sans MT Light" pitchFamily="34" charset="0"/>
              </a:rPr>
              <a:t>Fuente: Ministerio de Industria, Energía y Turismo</a:t>
            </a:r>
            <a:endParaRPr lang="es-ES" sz="1000" i="1" dirty="0"/>
          </a:p>
        </p:txBody>
      </p:sp>
    </p:spTree>
    <p:extLst>
      <p:ext uri="{BB962C8B-B14F-4D97-AF65-F5344CB8AC3E}">
        <p14:creationId xmlns:p14="http://schemas.microsoft.com/office/powerpoint/2010/main" val="321867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/>
          <p:cNvSpPr/>
          <p:nvPr/>
        </p:nvSpPr>
        <p:spPr>
          <a:xfrm>
            <a:off x="0" y="189894"/>
            <a:ext cx="9144000" cy="10695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64" y="377588"/>
            <a:ext cx="1577620" cy="538122"/>
          </a:xfrm>
          <a:prstGeom prst="rect">
            <a:avLst/>
          </a:prstGeom>
        </p:spPr>
      </p:pic>
      <p:sp>
        <p:nvSpPr>
          <p:cNvPr id="5" name="11 CuadroTexto"/>
          <p:cNvSpPr txBox="1"/>
          <p:nvPr/>
        </p:nvSpPr>
        <p:spPr>
          <a:xfrm>
            <a:off x="590618" y="172225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Gill Sans MT Light" pitchFamily="34" charset="0"/>
              </a:rPr>
              <a:t>Plazos de pago  en Europa Occidental 2014 en días</a:t>
            </a:r>
            <a:endParaRPr lang="es-ES" b="1" strike="sngStrike" dirty="0">
              <a:latin typeface="Gill Sans MT Light" pitchFamily="34" charset="0"/>
            </a:endParaRPr>
          </a:p>
        </p:txBody>
      </p:sp>
      <p:sp>
        <p:nvSpPr>
          <p:cNvPr id="6" name="13 Rectángulo"/>
          <p:cNvSpPr/>
          <p:nvPr/>
        </p:nvSpPr>
        <p:spPr>
          <a:xfrm>
            <a:off x="525753" y="1735298"/>
            <a:ext cx="72008" cy="335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11 CuadroTexto"/>
          <p:cNvSpPr txBox="1"/>
          <p:nvPr/>
        </p:nvSpPr>
        <p:spPr>
          <a:xfrm>
            <a:off x="1649802" y="2381035"/>
            <a:ext cx="684937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GIIPS </a:t>
            </a:r>
            <a:r>
              <a:rPr lang="es-E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(Grecia, Irlanda, Italia, Portugal, España)  </a:t>
            </a:r>
            <a:r>
              <a:rPr lang="es-E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  <a:r>
              <a:rPr lang="es-ES" sz="20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81,3</a:t>
            </a:r>
            <a:endParaRPr lang="es-ES" sz="1600" b="1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Benelux					51,9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Francia					50,5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 Bretaña					39,9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Escandinavia					35,0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Austria					32,5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Alemania					28,2	</a:t>
            </a:r>
          </a:p>
        </p:txBody>
      </p:sp>
      <p:sp>
        <p:nvSpPr>
          <p:cNvPr id="11" name="12 Rectángulo"/>
          <p:cNvSpPr/>
          <p:nvPr/>
        </p:nvSpPr>
        <p:spPr>
          <a:xfrm>
            <a:off x="360855" y="288346"/>
            <a:ext cx="361947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latin typeface="Gill Sans MT Light" pitchFamily="34" charset="0"/>
              </a:rPr>
              <a:t>XXI ENCUENTRO DE ECONOMÍA EN S’AGARÓ</a:t>
            </a:r>
          </a:p>
          <a:p>
            <a:r>
              <a:rPr lang="es-ES" sz="1200" dirty="0">
                <a:latin typeface="Gill Sans MT Light" pitchFamily="34" charset="0"/>
              </a:rPr>
              <a:t>El mundo en transición: La complejidad del cambio</a:t>
            </a:r>
            <a:br>
              <a:rPr lang="es-ES" sz="1200" dirty="0">
                <a:latin typeface="Gill Sans MT Light" pitchFamily="34" charset="0"/>
              </a:rPr>
            </a:br>
            <a:endParaRPr lang="es-ES" sz="1200" dirty="0">
              <a:latin typeface="Gill Sans MT Light" pitchFamily="34" charset="0"/>
            </a:endParaRPr>
          </a:p>
          <a:p>
            <a:r>
              <a:rPr lang="es-ES" sz="1100" dirty="0">
                <a:latin typeface="Gill Sans MT Light" pitchFamily="34" charset="0"/>
              </a:rPr>
              <a:t>18 y 19 de noviembre de 2016</a:t>
            </a:r>
          </a:p>
          <a:p>
            <a:endParaRPr lang="es-ES" sz="1400" i="1" dirty="0">
              <a:latin typeface="Gill Sans MT Light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50197" y="5679449"/>
            <a:ext cx="131959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i="1" dirty="0">
                <a:latin typeface="Gill Sans MT Light" pitchFamily="34" charset="0"/>
              </a:rPr>
              <a:t>Fuente: </a:t>
            </a:r>
            <a:r>
              <a:rPr lang="es-ES" sz="1000" i="1" dirty="0" err="1">
                <a:latin typeface="Gill Sans MT Light" pitchFamily="34" charset="0"/>
              </a:rPr>
              <a:t>Credit</a:t>
            </a:r>
            <a:r>
              <a:rPr lang="es-ES" sz="1000" i="1" dirty="0">
                <a:latin typeface="Gill Sans MT Light" pitchFamily="34" charset="0"/>
              </a:rPr>
              <a:t> </a:t>
            </a:r>
            <a:r>
              <a:rPr lang="es-ES" sz="1000" i="1" dirty="0" err="1">
                <a:latin typeface="Gill Sans MT Light" pitchFamily="34" charset="0"/>
              </a:rPr>
              <a:t>Reform</a:t>
            </a:r>
            <a:endParaRPr lang="es-ES" sz="1000" i="1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20922" b="36311"/>
          <a:stretch/>
        </p:blipFill>
        <p:spPr>
          <a:xfrm>
            <a:off x="0" y="5925670"/>
            <a:ext cx="9144000" cy="93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86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/>
          <p:cNvSpPr/>
          <p:nvPr/>
        </p:nvSpPr>
        <p:spPr>
          <a:xfrm>
            <a:off x="0" y="189894"/>
            <a:ext cx="9144000" cy="10695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64" y="377588"/>
            <a:ext cx="1577620" cy="538122"/>
          </a:xfrm>
          <a:prstGeom prst="rect">
            <a:avLst/>
          </a:prstGeom>
        </p:spPr>
      </p:pic>
      <p:sp>
        <p:nvSpPr>
          <p:cNvPr id="5" name="11 CuadroTexto"/>
          <p:cNvSpPr txBox="1"/>
          <p:nvPr/>
        </p:nvSpPr>
        <p:spPr>
          <a:xfrm>
            <a:off x="590617" y="1722256"/>
            <a:ext cx="671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Gill Sans MT Light" pitchFamily="34" charset="0"/>
              </a:rPr>
              <a:t>% Margen EBIT en 2014 en las empresas de Europa Occidental en %</a:t>
            </a:r>
            <a:endParaRPr lang="es-ES" b="1" strike="sngStrike" dirty="0">
              <a:latin typeface="Gill Sans MT Light" pitchFamily="34" charset="0"/>
            </a:endParaRPr>
          </a:p>
        </p:txBody>
      </p:sp>
      <p:sp>
        <p:nvSpPr>
          <p:cNvPr id="6" name="13 Rectángulo"/>
          <p:cNvSpPr/>
          <p:nvPr/>
        </p:nvSpPr>
        <p:spPr>
          <a:xfrm>
            <a:off x="525753" y="1735298"/>
            <a:ext cx="72008" cy="335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11 CuadroTexto"/>
          <p:cNvSpPr txBox="1"/>
          <p:nvPr/>
        </p:nvSpPr>
        <p:spPr>
          <a:xfrm>
            <a:off x="1685661" y="2402656"/>
            <a:ext cx="684937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Margen negativo		25,3%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Margen hasta el 5%		29,3%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Margen hasta el 10%		14,8%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Margen hasta el 25%		15,8%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Margen superior al 25%		14,7%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12 Rectángulo"/>
          <p:cNvSpPr/>
          <p:nvPr/>
        </p:nvSpPr>
        <p:spPr>
          <a:xfrm>
            <a:off x="360855" y="288346"/>
            <a:ext cx="361947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latin typeface="Gill Sans MT Light" pitchFamily="34" charset="0"/>
              </a:rPr>
              <a:t>XXI ENCUENTRO DE ECONOMÍA EN S’AGARÓ</a:t>
            </a:r>
          </a:p>
          <a:p>
            <a:r>
              <a:rPr lang="es-ES" sz="1200" dirty="0">
                <a:latin typeface="Gill Sans MT Light" pitchFamily="34" charset="0"/>
              </a:rPr>
              <a:t>El mundo en transición: La complejidad del cambio</a:t>
            </a:r>
            <a:br>
              <a:rPr lang="es-ES" sz="1200" dirty="0">
                <a:latin typeface="Gill Sans MT Light" pitchFamily="34" charset="0"/>
              </a:rPr>
            </a:br>
            <a:endParaRPr lang="es-ES" sz="1200" dirty="0">
              <a:latin typeface="Gill Sans MT Light" pitchFamily="34" charset="0"/>
            </a:endParaRPr>
          </a:p>
          <a:p>
            <a:r>
              <a:rPr lang="es-ES" sz="1100" dirty="0">
                <a:latin typeface="Gill Sans MT Light" pitchFamily="34" charset="0"/>
              </a:rPr>
              <a:t>18 y 19 de noviembre de 2016</a:t>
            </a:r>
          </a:p>
          <a:p>
            <a:endParaRPr lang="es-ES" sz="1400" i="1" dirty="0">
              <a:latin typeface="Gill Sans MT Light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50197" y="5679449"/>
            <a:ext cx="131959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i="1" dirty="0">
                <a:latin typeface="Gill Sans MT Light" pitchFamily="34" charset="0"/>
              </a:rPr>
              <a:t>Fuente: </a:t>
            </a:r>
            <a:r>
              <a:rPr lang="es-ES" sz="1000" i="1" dirty="0" err="1">
                <a:latin typeface="Gill Sans MT Light" pitchFamily="34" charset="0"/>
              </a:rPr>
              <a:t>Credit</a:t>
            </a:r>
            <a:r>
              <a:rPr lang="es-ES" sz="1000" i="1" dirty="0">
                <a:latin typeface="Gill Sans MT Light" pitchFamily="34" charset="0"/>
              </a:rPr>
              <a:t> </a:t>
            </a:r>
            <a:r>
              <a:rPr lang="es-ES" sz="1000" i="1" dirty="0" err="1">
                <a:latin typeface="Gill Sans MT Light" pitchFamily="34" charset="0"/>
              </a:rPr>
              <a:t>Reform</a:t>
            </a:r>
            <a:endParaRPr lang="es-ES" sz="1000" i="1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20922" b="36311"/>
          <a:stretch/>
        </p:blipFill>
        <p:spPr>
          <a:xfrm>
            <a:off x="0" y="5925670"/>
            <a:ext cx="9144000" cy="932330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4787153" y="2337809"/>
            <a:ext cx="3545858" cy="1323439"/>
            <a:chOff x="4787153" y="2337809"/>
            <a:chExt cx="3545858" cy="1323439"/>
          </a:xfrm>
        </p:grpSpPr>
        <p:sp>
          <p:nvSpPr>
            <p:cNvPr id="3" name="Rectángulo 2"/>
            <p:cNvSpPr/>
            <p:nvPr/>
          </p:nvSpPr>
          <p:spPr>
            <a:xfrm>
              <a:off x="6826941" y="2337809"/>
              <a:ext cx="150607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2000" b="1" dirty="0">
                  <a:solidFill>
                    <a:srgbClr val="C00000"/>
                  </a:solidFill>
                </a:rPr>
                <a:t>Suponen casi el 55%</a:t>
              </a:r>
            </a:p>
            <a:p>
              <a:r>
                <a:rPr lang="es-ES" sz="2000" b="1" dirty="0">
                  <a:solidFill>
                    <a:srgbClr val="C00000"/>
                  </a:solidFill>
                </a:rPr>
                <a:t>del total</a:t>
              </a:r>
            </a:p>
            <a:p>
              <a:r>
                <a:rPr lang="es-ES" sz="2000" b="1" dirty="0">
                  <a:solidFill>
                    <a:srgbClr val="C00000"/>
                  </a:solidFill>
                </a:rPr>
                <a:t> </a:t>
              </a:r>
              <a:endParaRPr lang="es-ES" sz="2000" dirty="0"/>
            </a:p>
          </p:txBody>
        </p:sp>
        <p:sp>
          <p:nvSpPr>
            <p:cNvPr id="15" name="Elipse 14"/>
            <p:cNvSpPr/>
            <p:nvPr/>
          </p:nvSpPr>
          <p:spPr>
            <a:xfrm>
              <a:off x="4787153" y="2463669"/>
              <a:ext cx="1909483" cy="811831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86677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/>
          <p:cNvSpPr/>
          <p:nvPr/>
        </p:nvSpPr>
        <p:spPr>
          <a:xfrm>
            <a:off x="0" y="189894"/>
            <a:ext cx="9144000" cy="10695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64" y="377588"/>
            <a:ext cx="1577620" cy="538122"/>
          </a:xfrm>
          <a:prstGeom prst="rect">
            <a:avLst/>
          </a:prstGeom>
        </p:spPr>
      </p:pic>
      <p:sp>
        <p:nvSpPr>
          <p:cNvPr id="5" name="11 CuadroTexto"/>
          <p:cNvSpPr txBox="1"/>
          <p:nvPr/>
        </p:nvSpPr>
        <p:spPr>
          <a:xfrm>
            <a:off x="590617" y="1722256"/>
            <a:ext cx="7235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Gill Sans MT Light" pitchFamily="34" charset="0"/>
              </a:rPr>
              <a:t>Insolvencias en empresas de Europa Occidental en número de 2010 a 2014 </a:t>
            </a:r>
            <a:endParaRPr lang="es-ES" b="1" strike="sngStrike" dirty="0">
              <a:latin typeface="Gill Sans MT Light" pitchFamily="34" charset="0"/>
            </a:endParaRPr>
          </a:p>
        </p:txBody>
      </p:sp>
      <p:sp>
        <p:nvSpPr>
          <p:cNvPr id="6" name="13 Rectángulo"/>
          <p:cNvSpPr/>
          <p:nvPr/>
        </p:nvSpPr>
        <p:spPr>
          <a:xfrm>
            <a:off x="525753" y="1735298"/>
            <a:ext cx="72008" cy="335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11 CuadroTexto"/>
          <p:cNvSpPr txBox="1"/>
          <p:nvPr/>
        </p:nvSpPr>
        <p:spPr>
          <a:xfrm>
            <a:off x="1685661" y="2402656"/>
            <a:ext cx="684937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Año 2010			174.463 </a:t>
            </a:r>
            <a:r>
              <a:rPr lang="es-E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insolvencias</a:t>
            </a:r>
            <a:endParaRPr lang="es-E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Año 2011			173.219 </a:t>
            </a:r>
            <a:r>
              <a:rPr lang="es-E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insolvencias</a:t>
            </a:r>
            <a:endParaRPr lang="es-E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Año 2012			188.076 </a:t>
            </a:r>
            <a:r>
              <a:rPr lang="es-E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insolvencias</a:t>
            </a:r>
            <a:endParaRPr lang="es-E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Año 2013			189.855 </a:t>
            </a:r>
            <a:r>
              <a:rPr lang="es-E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insolvencias</a:t>
            </a:r>
            <a:endParaRPr lang="es-E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Año 2014			179.662 </a:t>
            </a:r>
            <a:r>
              <a:rPr lang="es-E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insolvencias</a:t>
            </a:r>
            <a:endParaRPr lang="es-E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12 Rectángulo"/>
          <p:cNvSpPr/>
          <p:nvPr/>
        </p:nvSpPr>
        <p:spPr>
          <a:xfrm>
            <a:off x="360855" y="288346"/>
            <a:ext cx="361947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latin typeface="Gill Sans MT Light" pitchFamily="34" charset="0"/>
              </a:rPr>
              <a:t>XXI ENCUENTRO DE ECONOMÍA EN S’AGARÓ</a:t>
            </a:r>
          </a:p>
          <a:p>
            <a:r>
              <a:rPr lang="es-ES" sz="1200" dirty="0">
                <a:latin typeface="Gill Sans MT Light" pitchFamily="34" charset="0"/>
              </a:rPr>
              <a:t>El mundo en transición: La complejidad del cambio</a:t>
            </a:r>
            <a:br>
              <a:rPr lang="es-ES" sz="1200" dirty="0">
                <a:latin typeface="Gill Sans MT Light" pitchFamily="34" charset="0"/>
              </a:rPr>
            </a:br>
            <a:endParaRPr lang="es-ES" sz="1200" dirty="0">
              <a:latin typeface="Gill Sans MT Light" pitchFamily="34" charset="0"/>
            </a:endParaRPr>
          </a:p>
          <a:p>
            <a:r>
              <a:rPr lang="es-ES" sz="1100" dirty="0">
                <a:latin typeface="Gill Sans MT Light" pitchFamily="34" charset="0"/>
              </a:rPr>
              <a:t>18 y 19 de noviembre de 2016</a:t>
            </a:r>
          </a:p>
          <a:p>
            <a:endParaRPr lang="es-ES" sz="1400" i="1" dirty="0">
              <a:latin typeface="Gill Sans MT Light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50197" y="5679449"/>
            <a:ext cx="131959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i="1" dirty="0">
                <a:latin typeface="Gill Sans MT Light" pitchFamily="34" charset="0"/>
              </a:rPr>
              <a:t>Fuente: </a:t>
            </a:r>
            <a:r>
              <a:rPr lang="es-ES" sz="1000" i="1" dirty="0" err="1">
                <a:latin typeface="Gill Sans MT Light" pitchFamily="34" charset="0"/>
              </a:rPr>
              <a:t>Credit</a:t>
            </a:r>
            <a:r>
              <a:rPr lang="es-ES" sz="1000" i="1" dirty="0">
                <a:latin typeface="Gill Sans MT Light" pitchFamily="34" charset="0"/>
              </a:rPr>
              <a:t> </a:t>
            </a:r>
            <a:r>
              <a:rPr lang="es-ES" sz="1000" i="1" dirty="0" err="1">
                <a:latin typeface="Gill Sans MT Light" pitchFamily="34" charset="0"/>
              </a:rPr>
              <a:t>Reform</a:t>
            </a:r>
            <a:endParaRPr lang="es-ES" sz="1000" i="1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20922" b="36311"/>
          <a:stretch/>
        </p:blipFill>
        <p:spPr>
          <a:xfrm>
            <a:off x="0" y="5925670"/>
            <a:ext cx="9144000" cy="93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80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/>
          <p:cNvSpPr/>
          <p:nvPr/>
        </p:nvSpPr>
        <p:spPr>
          <a:xfrm>
            <a:off x="0" y="189894"/>
            <a:ext cx="9144000" cy="10695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64" y="377588"/>
            <a:ext cx="1577620" cy="538122"/>
          </a:xfrm>
          <a:prstGeom prst="rect">
            <a:avLst/>
          </a:prstGeom>
        </p:spPr>
      </p:pic>
      <p:sp>
        <p:nvSpPr>
          <p:cNvPr id="5" name="11 CuadroTexto"/>
          <p:cNvSpPr txBox="1"/>
          <p:nvPr/>
        </p:nvSpPr>
        <p:spPr>
          <a:xfrm>
            <a:off x="590618" y="1722256"/>
            <a:ext cx="2321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Gill Sans MT Light" pitchFamily="34" charset="0"/>
              </a:rPr>
              <a:t>Comparativa de concursos de empresas europeas</a:t>
            </a:r>
            <a:endParaRPr lang="es-ES" b="1" strike="sngStrike" dirty="0">
              <a:latin typeface="Gill Sans MT Light" pitchFamily="34" charset="0"/>
            </a:endParaRPr>
          </a:p>
        </p:txBody>
      </p:sp>
      <p:sp>
        <p:nvSpPr>
          <p:cNvPr id="6" name="13 Rectángulo"/>
          <p:cNvSpPr/>
          <p:nvPr/>
        </p:nvSpPr>
        <p:spPr>
          <a:xfrm flipH="1">
            <a:off x="430306" y="1735298"/>
            <a:ext cx="95447" cy="9102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2 Rectángulo"/>
          <p:cNvSpPr/>
          <p:nvPr/>
        </p:nvSpPr>
        <p:spPr>
          <a:xfrm>
            <a:off x="360855" y="288346"/>
            <a:ext cx="361947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latin typeface="Gill Sans MT Light" pitchFamily="34" charset="0"/>
              </a:rPr>
              <a:t>XXI ENCUENTRO DE ECONOMÍA EN S’AGARÓ</a:t>
            </a:r>
          </a:p>
          <a:p>
            <a:r>
              <a:rPr lang="es-ES" sz="1200" dirty="0">
                <a:latin typeface="Gill Sans MT Light" pitchFamily="34" charset="0"/>
              </a:rPr>
              <a:t>El mundo en transición: La complejidad del cambio</a:t>
            </a:r>
            <a:br>
              <a:rPr lang="es-ES" sz="1200" dirty="0">
                <a:latin typeface="Gill Sans MT Light" pitchFamily="34" charset="0"/>
              </a:rPr>
            </a:br>
            <a:endParaRPr lang="es-ES" sz="1200" dirty="0">
              <a:latin typeface="Gill Sans MT Light" pitchFamily="34" charset="0"/>
            </a:endParaRPr>
          </a:p>
          <a:p>
            <a:r>
              <a:rPr lang="es-ES" sz="1100" dirty="0">
                <a:latin typeface="Gill Sans MT Light" pitchFamily="34" charset="0"/>
              </a:rPr>
              <a:t>18 y 19 de noviembre de 2016</a:t>
            </a:r>
          </a:p>
          <a:p>
            <a:endParaRPr lang="es-ES" sz="1400" i="1" dirty="0">
              <a:latin typeface="Gill Sans MT Light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20922" b="36311"/>
          <a:stretch/>
        </p:blipFill>
        <p:spPr>
          <a:xfrm>
            <a:off x="0" y="5925670"/>
            <a:ext cx="9144000" cy="932330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2912355" y="1403741"/>
            <a:ext cx="5958877" cy="4280445"/>
            <a:chOff x="2912355" y="1403741"/>
            <a:chExt cx="5958877" cy="4280445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12355" y="1403741"/>
              <a:ext cx="5958877" cy="42804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Rectángulo 8"/>
            <p:cNvSpPr/>
            <p:nvPr/>
          </p:nvSpPr>
          <p:spPr>
            <a:xfrm>
              <a:off x="3039035" y="1497106"/>
              <a:ext cx="197224" cy="225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4" name="Rectángulo 13"/>
          <p:cNvSpPr/>
          <p:nvPr/>
        </p:nvSpPr>
        <p:spPr>
          <a:xfrm>
            <a:off x="650197" y="5679449"/>
            <a:ext cx="131959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i="1" dirty="0">
                <a:latin typeface="Gill Sans MT Light" pitchFamily="34" charset="0"/>
              </a:rPr>
              <a:t>Fuente: </a:t>
            </a:r>
            <a:r>
              <a:rPr lang="es-ES" sz="1000" i="1" dirty="0" err="1">
                <a:latin typeface="Gill Sans MT Light" pitchFamily="34" charset="0"/>
              </a:rPr>
              <a:t>Credit</a:t>
            </a:r>
            <a:r>
              <a:rPr lang="es-ES" sz="1000" i="1" dirty="0">
                <a:latin typeface="Gill Sans MT Light" pitchFamily="34" charset="0"/>
              </a:rPr>
              <a:t> </a:t>
            </a:r>
            <a:r>
              <a:rPr lang="es-ES" sz="1000" i="1" dirty="0" err="1">
                <a:latin typeface="Gill Sans MT Light" pitchFamily="34" charset="0"/>
              </a:rPr>
              <a:t>Reform</a:t>
            </a:r>
            <a:endParaRPr lang="es-ES" sz="1000" i="1" dirty="0"/>
          </a:p>
        </p:txBody>
      </p:sp>
    </p:spTree>
    <p:extLst>
      <p:ext uri="{BB962C8B-B14F-4D97-AF65-F5344CB8AC3E}">
        <p14:creationId xmlns:p14="http://schemas.microsoft.com/office/powerpoint/2010/main" val="111970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/>
          <p:cNvSpPr/>
          <p:nvPr/>
        </p:nvSpPr>
        <p:spPr>
          <a:xfrm>
            <a:off x="0" y="189894"/>
            <a:ext cx="9144000" cy="10695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64" y="377588"/>
            <a:ext cx="1577620" cy="538122"/>
          </a:xfrm>
          <a:prstGeom prst="rect">
            <a:avLst/>
          </a:prstGeom>
        </p:spPr>
      </p:pic>
      <p:sp>
        <p:nvSpPr>
          <p:cNvPr id="5" name="11 CuadroTexto"/>
          <p:cNvSpPr txBox="1"/>
          <p:nvPr/>
        </p:nvSpPr>
        <p:spPr>
          <a:xfrm>
            <a:off x="590618" y="172225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Gill Sans MT Light" pitchFamily="34" charset="0"/>
              </a:rPr>
              <a:t>Conclusiones</a:t>
            </a:r>
            <a:endParaRPr lang="es-ES" b="1" strike="sngStrike" dirty="0">
              <a:latin typeface="Gill Sans MT Light" pitchFamily="34" charset="0"/>
            </a:endParaRPr>
          </a:p>
        </p:txBody>
      </p:sp>
      <p:sp>
        <p:nvSpPr>
          <p:cNvPr id="6" name="13 Rectángulo"/>
          <p:cNvSpPr/>
          <p:nvPr/>
        </p:nvSpPr>
        <p:spPr>
          <a:xfrm>
            <a:off x="525753" y="1735298"/>
            <a:ext cx="72008" cy="335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11 CuadroTexto"/>
          <p:cNvSpPr txBox="1"/>
          <p:nvPr/>
        </p:nvSpPr>
        <p:spPr>
          <a:xfrm>
            <a:off x="2411506" y="2091588"/>
            <a:ext cx="673249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 necesario: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Reducción de los plazos de cobro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Aumentar márgenes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Ampliar los Fondos Propios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Crear vías de Financiación alternativas </a:t>
            </a:r>
          </a:p>
          <a:p>
            <a:pPr>
              <a:lnSpc>
                <a:spcPct val="150000"/>
              </a:lnSpc>
              <a:tabLst>
                <a:tab pos="268288" algn="l"/>
              </a:tabLst>
            </a:pPr>
            <a:r>
              <a:rPr lang="es-E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(</a:t>
            </a:r>
            <a:r>
              <a:rPr lang="es-E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crowfunding</a:t>
            </a:r>
            <a:r>
              <a:rPr lang="es-E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s-E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</a:t>
            </a:r>
            <a:r>
              <a:rPr lang="es-E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lending</a:t>
            </a:r>
            <a:r>
              <a:rPr lang="es-E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s-E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joint</a:t>
            </a:r>
            <a:r>
              <a:rPr lang="es-E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venture</a:t>
            </a:r>
            <a:r>
              <a:rPr lang="es-E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s-E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etc</a:t>
            </a:r>
            <a:r>
              <a:rPr lang="es-E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s-E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Reducción de la tributación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20922" b="36311"/>
          <a:stretch/>
        </p:blipFill>
        <p:spPr>
          <a:xfrm>
            <a:off x="0" y="5925670"/>
            <a:ext cx="9144000" cy="932330"/>
          </a:xfrm>
          <a:prstGeom prst="rect">
            <a:avLst/>
          </a:prstGeom>
        </p:spPr>
      </p:pic>
      <p:sp>
        <p:nvSpPr>
          <p:cNvPr id="11" name="12 Rectángulo"/>
          <p:cNvSpPr/>
          <p:nvPr/>
        </p:nvSpPr>
        <p:spPr>
          <a:xfrm>
            <a:off x="360855" y="288346"/>
            <a:ext cx="361947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latin typeface="Gill Sans MT Light" pitchFamily="34" charset="0"/>
              </a:rPr>
              <a:t>XXI ENCUENTRO DE ECONOMÍA EN S’AGARÓ</a:t>
            </a:r>
          </a:p>
          <a:p>
            <a:r>
              <a:rPr lang="es-ES" sz="1200" dirty="0">
                <a:latin typeface="Gill Sans MT Light" pitchFamily="34" charset="0"/>
              </a:rPr>
              <a:t>El mundo en transición: La complejidad del cambio</a:t>
            </a:r>
            <a:br>
              <a:rPr lang="es-ES" sz="1200" dirty="0">
                <a:latin typeface="Gill Sans MT Light" pitchFamily="34" charset="0"/>
              </a:rPr>
            </a:br>
            <a:endParaRPr lang="es-ES" sz="1200" dirty="0">
              <a:latin typeface="Gill Sans MT Light" pitchFamily="34" charset="0"/>
            </a:endParaRPr>
          </a:p>
          <a:p>
            <a:r>
              <a:rPr lang="es-ES" sz="1100" dirty="0">
                <a:latin typeface="Gill Sans MT Light" pitchFamily="34" charset="0"/>
              </a:rPr>
              <a:t>18 y 19 de noviembre de 2016</a:t>
            </a:r>
          </a:p>
          <a:p>
            <a:endParaRPr lang="es-ES" sz="1400" i="1" dirty="0">
              <a:latin typeface="Gill Sans MT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918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/>
          <p:cNvSpPr/>
          <p:nvPr/>
        </p:nvSpPr>
        <p:spPr>
          <a:xfrm>
            <a:off x="0" y="189894"/>
            <a:ext cx="9144000" cy="10695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64" y="377588"/>
            <a:ext cx="1577620" cy="538122"/>
          </a:xfrm>
          <a:prstGeom prst="rect">
            <a:avLst/>
          </a:prstGeom>
        </p:spPr>
      </p:pic>
      <p:sp>
        <p:nvSpPr>
          <p:cNvPr id="5" name="11 CuadroTexto"/>
          <p:cNvSpPr txBox="1"/>
          <p:nvPr/>
        </p:nvSpPr>
        <p:spPr>
          <a:xfrm>
            <a:off x="590618" y="172225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Gill Sans MT Light" pitchFamily="34" charset="0"/>
              </a:rPr>
              <a:t>Riesgos</a:t>
            </a:r>
            <a:endParaRPr lang="es-ES" b="1" strike="sngStrike" dirty="0">
              <a:latin typeface="Gill Sans MT Light" pitchFamily="34" charset="0"/>
            </a:endParaRPr>
          </a:p>
        </p:txBody>
      </p:sp>
      <p:sp>
        <p:nvSpPr>
          <p:cNvPr id="6" name="13 Rectángulo"/>
          <p:cNvSpPr/>
          <p:nvPr/>
        </p:nvSpPr>
        <p:spPr>
          <a:xfrm>
            <a:off x="525753" y="1735298"/>
            <a:ext cx="72008" cy="335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20922" b="36311"/>
          <a:stretch/>
        </p:blipFill>
        <p:spPr>
          <a:xfrm>
            <a:off x="0" y="5925670"/>
            <a:ext cx="9144000" cy="932330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1810870" y="2289275"/>
            <a:ext cx="6688305" cy="1107423"/>
            <a:chOff x="1810870" y="2289275"/>
            <a:chExt cx="6688305" cy="1107423"/>
          </a:xfrm>
        </p:grpSpPr>
        <p:sp>
          <p:nvSpPr>
            <p:cNvPr id="7" name="11 CuadroTexto"/>
            <p:cNvSpPr txBox="1"/>
            <p:nvPr/>
          </p:nvSpPr>
          <p:spPr>
            <a:xfrm>
              <a:off x="2779058" y="2381035"/>
              <a:ext cx="57201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sz="2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CONCURSOS</a:t>
              </a:r>
              <a:r>
                <a:rPr lang="es-ES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	</a:t>
              </a:r>
              <a:r>
                <a:rPr lang="es-ES" sz="2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90%</a:t>
              </a:r>
              <a:r>
                <a:rPr lang="es-ES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s-ES" sz="2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LIQUIDACIÓN</a:t>
              </a:r>
            </a:p>
            <a:p>
              <a:pPr>
                <a:lnSpc>
                  <a:spcPct val="150000"/>
                </a:lnSpc>
              </a:pPr>
              <a:endPara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Flecha: hacia arriba 7"/>
            <p:cNvSpPr/>
            <p:nvPr/>
          </p:nvSpPr>
          <p:spPr>
            <a:xfrm>
              <a:off x="1810870" y="2410014"/>
              <a:ext cx="887506" cy="510988"/>
            </a:xfrm>
            <a:prstGeom prst="up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Flecha: hacia arriba 12"/>
            <p:cNvSpPr/>
            <p:nvPr/>
          </p:nvSpPr>
          <p:spPr>
            <a:xfrm rot="5400000">
              <a:off x="4778187" y="2477534"/>
              <a:ext cx="887506" cy="510988"/>
            </a:xfrm>
            <a:prstGeom prst="up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4" name="12 Rectángulo"/>
          <p:cNvSpPr/>
          <p:nvPr/>
        </p:nvSpPr>
        <p:spPr>
          <a:xfrm>
            <a:off x="360855" y="288346"/>
            <a:ext cx="361947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latin typeface="Gill Sans MT Light" pitchFamily="34" charset="0"/>
              </a:rPr>
              <a:t>XXI ENCUENTRO DE ECONOMÍA EN S’AGARÓ</a:t>
            </a:r>
          </a:p>
          <a:p>
            <a:r>
              <a:rPr lang="es-ES" sz="1200" dirty="0">
                <a:latin typeface="Gill Sans MT Light" pitchFamily="34" charset="0"/>
              </a:rPr>
              <a:t>El mundo en transición: La complejidad del cambio</a:t>
            </a:r>
            <a:br>
              <a:rPr lang="es-ES" sz="1200" dirty="0">
                <a:latin typeface="Gill Sans MT Light" pitchFamily="34" charset="0"/>
              </a:rPr>
            </a:br>
            <a:endParaRPr lang="es-ES" sz="1200" dirty="0">
              <a:latin typeface="Gill Sans MT Light" pitchFamily="34" charset="0"/>
            </a:endParaRPr>
          </a:p>
          <a:p>
            <a:r>
              <a:rPr lang="es-ES" sz="1100" dirty="0">
                <a:latin typeface="Gill Sans MT Light" pitchFamily="34" charset="0"/>
              </a:rPr>
              <a:t>18 y 19 de noviembre de 2016</a:t>
            </a:r>
          </a:p>
          <a:p>
            <a:endParaRPr lang="es-ES" sz="1400" i="1" dirty="0">
              <a:latin typeface="Gill Sans MT Light" pitchFamily="34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1851211" y="3488458"/>
            <a:ext cx="6668135" cy="587277"/>
            <a:chOff x="1851211" y="3488458"/>
            <a:chExt cx="6668135" cy="587277"/>
          </a:xfrm>
        </p:grpSpPr>
        <p:sp>
          <p:nvSpPr>
            <p:cNvPr id="11" name="Flecha: hacia arriba 10"/>
            <p:cNvSpPr/>
            <p:nvPr/>
          </p:nvSpPr>
          <p:spPr>
            <a:xfrm>
              <a:off x="1851211" y="3497356"/>
              <a:ext cx="887506" cy="510988"/>
            </a:xfrm>
            <a:prstGeom prst="up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1 CuadroTexto"/>
            <p:cNvSpPr txBox="1"/>
            <p:nvPr/>
          </p:nvSpPr>
          <p:spPr>
            <a:xfrm>
              <a:off x="2799229" y="3488458"/>
              <a:ext cx="5720117" cy="587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sz="2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PÉRDIDAS DE BIENES FAMILIARES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1871382" y="4572027"/>
            <a:ext cx="6647963" cy="587277"/>
            <a:chOff x="1871382" y="4572027"/>
            <a:chExt cx="6647963" cy="587277"/>
          </a:xfrm>
        </p:grpSpPr>
        <p:sp>
          <p:nvSpPr>
            <p:cNvPr id="12" name="Flecha: hacia arriba 11"/>
            <p:cNvSpPr/>
            <p:nvPr/>
          </p:nvSpPr>
          <p:spPr>
            <a:xfrm>
              <a:off x="1871382" y="4610172"/>
              <a:ext cx="887506" cy="510988"/>
            </a:xfrm>
            <a:prstGeom prst="up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1 CuadroTexto"/>
            <p:cNvSpPr txBox="1"/>
            <p:nvPr/>
          </p:nvSpPr>
          <p:spPr>
            <a:xfrm>
              <a:off x="2799228" y="4572027"/>
              <a:ext cx="5720117" cy="587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sz="2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ECONOMÍA SUMERGIDA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545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339</Words>
  <Application>Microsoft Office PowerPoint</Application>
  <PresentationFormat>Presentación en pantalla (4:3)</PresentationFormat>
  <Paragraphs>95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Gill Sans MT Light</vt:lpstr>
      <vt:lpstr>Open Sans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Ivan Carrascal</dc:creator>
  <cp:lastModifiedBy>Ivan Carrascal</cp:lastModifiedBy>
  <cp:revision>34</cp:revision>
  <dcterms:created xsi:type="dcterms:W3CDTF">2016-05-09T09:51:58Z</dcterms:created>
  <dcterms:modified xsi:type="dcterms:W3CDTF">2016-11-18T10:17:22Z</dcterms:modified>
</cp:coreProperties>
</file>